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8936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5606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3752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016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9631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5750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972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4759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6204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110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11/6/2020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2875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11/6/2020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89064341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0517CC0-A91E-4A69-A064-C84CA6755963}"/>
              </a:ext>
            </a:extLst>
          </p:cNvPr>
          <p:cNvSpPr>
            <a:spLocks noGrp="1"/>
          </p:cNvSpPr>
          <p:nvPr>
            <p:ph type="ctrTitle"/>
          </p:nvPr>
        </p:nvSpPr>
        <p:spPr>
          <a:xfrm>
            <a:off x="6858000" y="1524000"/>
            <a:ext cx="4572000" cy="2286000"/>
          </a:xfrm>
        </p:spPr>
        <p:txBody>
          <a:bodyPr>
            <a:normAutofit/>
          </a:bodyPr>
          <a:lstStyle/>
          <a:p>
            <a:pPr algn="l"/>
            <a:r>
              <a:rPr lang="en-US" sz="4400" dirty="0" err="1"/>
              <a:t>Earwells</a:t>
            </a:r>
            <a:endParaRPr lang="en-US" sz="4400" dirty="0"/>
          </a:p>
        </p:txBody>
      </p:sp>
      <p:sp>
        <p:nvSpPr>
          <p:cNvPr id="3" name="Subtitle 2">
            <a:extLst>
              <a:ext uri="{FF2B5EF4-FFF2-40B4-BE49-F238E27FC236}">
                <a16:creationId xmlns:a16="http://schemas.microsoft.com/office/drawing/2014/main" id="{E03D83A5-1B2D-4C56-AB1C-7F84AE8BA76C}"/>
              </a:ext>
            </a:extLst>
          </p:cNvPr>
          <p:cNvSpPr>
            <a:spLocks noGrp="1"/>
          </p:cNvSpPr>
          <p:nvPr>
            <p:ph type="subTitle" idx="1"/>
          </p:nvPr>
        </p:nvSpPr>
        <p:spPr>
          <a:xfrm>
            <a:off x="6858000" y="4571999"/>
            <a:ext cx="4572000" cy="1524000"/>
          </a:xfrm>
        </p:spPr>
        <p:txBody>
          <a:bodyPr>
            <a:normAutofit/>
          </a:bodyPr>
          <a:lstStyle/>
          <a:p>
            <a:pPr algn="l"/>
            <a:r>
              <a:rPr lang="en-US" dirty="0"/>
              <a:t>Willamette ENT </a:t>
            </a:r>
            <a:endParaRPr lang="en-US"/>
          </a:p>
        </p:txBody>
      </p:sp>
      <p:pic>
        <p:nvPicPr>
          <p:cNvPr id="4" name="Picture 3" descr="Chart, radar chart&#10;&#10;Description automatically generated">
            <a:extLst>
              <a:ext uri="{FF2B5EF4-FFF2-40B4-BE49-F238E27FC236}">
                <a16:creationId xmlns:a16="http://schemas.microsoft.com/office/drawing/2014/main" id="{517FC8D7-4527-4891-9022-368291218E7E}"/>
              </a:ext>
            </a:extLst>
          </p:cNvPr>
          <p:cNvPicPr>
            <a:picLocks noChangeAspect="1"/>
          </p:cNvPicPr>
          <p:nvPr/>
        </p:nvPicPr>
        <p:blipFill rotWithShape="1">
          <a:blip r:embed="rId2"/>
          <a:srcRect r="37302" b="1"/>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12991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9" name="Freeform: Shape 138">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1" name="Freeform: Shape 140">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3" name="Rectangle 14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5" name="Freeform: Shape 144">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77294CB8-4530-4745-8308-ADFC83646DCF}"/>
              </a:ext>
            </a:extLst>
          </p:cNvPr>
          <p:cNvSpPr>
            <a:spLocks noGrp="1"/>
          </p:cNvSpPr>
          <p:nvPr>
            <p:ph type="title"/>
          </p:nvPr>
        </p:nvSpPr>
        <p:spPr>
          <a:xfrm>
            <a:off x="762000" y="2299787"/>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Cup ear malformation </a:t>
            </a:r>
          </a:p>
        </p:txBody>
      </p:sp>
      <p:pic>
        <p:nvPicPr>
          <p:cNvPr id="9220" name="Picture 4" descr="Cup Ear Zones of Constriction">
            <a:extLst>
              <a:ext uri="{FF2B5EF4-FFF2-40B4-BE49-F238E27FC236}">
                <a16:creationId xmlns:a16="http://schemas.microsoft.com/office/drawing/2014/main" id="{EF38D5F4-DF82-4A4C-9E0F-268052DE5A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0543" y="1530350"/>
            <a:ext cx="3960563" cy="456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8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93D5-9D66-498B-8557-7DDA52D46E8D}"/>
              </a:ext>
            </a:extLst>
          </p:cNvPr>
          <p:cNvSpPr>
            <a:spLocks noGrp="1"/>
          </p:cNvSpPr>
          <p:nvPr>
            <p:ph type="title"/>
          </p:nvPr>
        </p:nvSpPr>
        <p:spPr/>
        <p:txBody>
          <a:bodyPr/>
          <a:lstStyle/>
          <a:p>
            <a:r>
              <a:rPr lang="en-US" dirty="0"/>
              <a:t>Constricted ear malformation </a:t>
            </a:r>
          </a:p>
        </p:txBody>
      </p:sp>
      <p:sp>
        <p:nvSpPr>
          <p:cNvPr id="3" name="Content Placeholder 2">
            <a:extLst>
              <a:ext uri="{FF2B5EF4-FFF2-40B4-BE49-F238E27FC236}">
                <a16:creationId xmlns:a16="http://schemas.microsoft.com/office/drawing/2014/main" id="{2A5A93AE-FB60-4CFD-820C-5A998B112C1C}"/>
              </a:ext>
            </a:extLst>
          </p:cNvPr>
          <p:cNvSpPr>
            <a:spLocks noGrp="1"/>
          </p:cNvSpPr>
          <p:nvPr>
            <p:ph idx="1"/>
          </p:nvPr>
        </p:nvSpPr>
        <p:spPr/>
        <p:txBody>
          <a:bodyPr/>
          <a:lstStyle/>
          <a:p>
            <a:r>
              <a:rPr lang="en-US" dirty="0"/>
              <a:t>Ear smaller than normal </a:t>
            </a:r>
          </a:p>
          <a:p>
            <a:r>
              <a:rPr lang="en-US" dirty="0"/>
              <a:t>Helical rim appears unified with antihelix</a:t>
            </a:r>
          </a:p>
          <a:p>
            <a:r>
              <a:rPr lang="en-US" dirty="0"/>
              <a:t>Scapha missing or diminished in size</a:t>
            </a:r>
          </a:p>
          <a:p>
            <a:r>
              <a:rPr lang="en-US" dirty="0"/>
              <a:t>Lidding of superior helical rim </a:t>
            </a:r>
          </a:p>
          <a:p>
            <a:pPr marL="0" indent="0">
              <a:buNone/>
            </a:pPr>
            <a:endParaRPr lang="en-US" dirty="0"/>
          </a:p>
        </p:txBody>
      </p:sp>
      <p:pic>
        <p:nvPicPr>
          <p:cNvPr id="10242" name="Picture 2" descr="Constricted Ear Types">
            <a:extLst>
              <a:ext uri="{FF2B5EF4-FFF2-40B4-BE49-F238E27FC236}">
                <a16:creationId xmlns:a16="http://schemas.microsoft.com/office/drawing/2014/main" id="{14E6685F-2312-4DE7-A3F1-0FFA1E11A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508000"/>
            <a:ext cx="2159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1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7" name="Rectangle 7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9" name="Freeform: Shape 78">
            <a:extLst>
              <a:ext uri="{FF2B5EF4-FFF2-40B4-BE49-F238E27FC236}">
                <a16:creationId xmlns:a16="http://schemas.microsoft.com/office/drawing/2014/main" id="{CBD8B1E7-EF0A-4118-A804-D7F55978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Cryptotia">
            <a:extLst>
              <a:ext uri="{FF2B5EF4-FFF2-40B4-BE49-F238E27FC236}">
                <a16:creationId xmlns:a16="http://schemas.microsoft.com/office/drawing/2014/main" id="{22CF8F3B-E7E4-49DD-A419-418334B667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246" y="362252"/>
            <a:ext cx="6875188" cy="2285999"/>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23849"/>
            <a:ext cx="6130391" cy="653415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6E21B69F-16AB-4CAB-896C-8181FEE7EC64}"/>
              </a:ext>
            </a:extLst>
          </p:cNvPr>
          <p:cNvSpPr>
            <a:spLocks noGrp="1"/>
          </p:cNvSpPr>
          <p:nvPr>
            <p:ph idx="1"/>
          </p:nvPr>
        </p:nvSpPr>
        <p:spPr>
          <a:xfrm>
            <a:off x="7620000" y="4571999"/>
            <a:ext cx="3810000" cy="1524000"/>
          </a:xfrm>
        </p:spPr>
        <p:txBody>
          <a:bodyPr vert="horz" lIns="91440" tIns="45720" rIns="91440" bIns="45720" rtlCol="0" anchor="b">
            <a:normAutofit/>
          </a:bodyPr>
          <a:lstStyle/>
          <a:p>
            <a:pPr marL="0" indent="0">
              <a:buNone/>
            </a:pPr>
            <a:r>
              <a:rPr lang="en-US" sz="2400" kern="1200">
                <a:solidFill>
                  <a:schemeClr val="tx1">
                    <a:alpha val="70000"/>
                  </a:schemeClr>
                </a:solidFill>
                <a:latin typeface="+mn-lt"/>
                <a:ea typeface="+mn-ea"/>
                <a:cs typeface="+mn-cs"/>
              </a:rPr>
              <a:t>Ear cartilage framework appears buried beneath the skin </a:t>
            </a:r>
          </a:p>
        </p:txBody>
      </p:sp>
      <p:sp>
        <p:nvSpPr>
          <p:cNvPr id="2" name="Title 1">
            <a:extLst>
              <a:ext uri="{FF2B5EF4-FFF2-40B4-BE49-F238E27FC236}">
                <a16:creationId xmlns:a16="http://schemas.microsoft.com/office/drawing/2014/main" id="{37CC710B-8D96-4A20-BC17-42787474968C}"/>
              </a:ext>
            </a:extLst>
          </p:cNvPr>
          <p:cNvSpPr>
            <a:spLocks noGrp="1"/>
          </p:cNvSpPr>
          <p:nvPr>
            <p:ph type="title"/>
          </p:nvPr>
        </p:nvSpPr>
        <p:spPr>
          <a:xfrm>
            <a:off x="7620000" y="2299787"/>
            <a:ext cx="3810000" cy="2286000"/>
          </a:xfrm>
        </p:spPr>
        <p:txBody>
          <a:bodyPr vert="horz" lIns="91440" tIns="45720" rIns="91440" bIns="45720" rtlCol="0" anchor="b">
            <a:normAutofit/>
          </a:bodyPr>
          <a:lstStyle/>
          <a:p>
            <a:r>
              <a:rPr lang="en-US" kern="1200">
                <a:solidFill>
                  <a:schemeClr val="tx1"/>
                </a:solidFill>
                <a:latin typeface="+mj-lt"/>
                <a:ea typeface="+mj-ea"/>
                <a:cs typeface="+mj-cs"/>
              </a:rPr>
              <a:t>Cryptotia Malforation </a:t>
            </a:r>
          </a:p>
        </p:txBody>
      </p:sp>
    </p:spTree>
    <p:extLst>
      <p:ext uri="{BB962C8B-B14F-4D97-AF65-F5344CB8AC3E}">
        <p14:creationId xmlns:p14="http://schemas.microsoft.com/office/powerpoint/2010/main" val="38995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FA57-7340-4704-973D-2687B1751F83}"/>
              </a:ext>
            </a:extLst>
          </p:cNvPr>
          <p:cNvSpPr>
            <a:spLocks noGrp="1"/>
          </p:cNvSpPr>
          <p:nvPr>
            <p:ph type="title"/>
          </p:nvPr>
        </p:nvSpPr>
        <p:spPr/>
        <p:txBody>
          <a:bodyPr/>
          <a:lstStyle/>
          <a:p>
            <a:r>
              <a:rPr lang="en-US" dirty="0"/>
              <a:t>Pre-Procedure- Communication with parents</a:t>
            </a:r>
          </a:p>
        </p:txBody>
      </p:sp>
      <p:sp>
        <p:nvSpPr>
          <p:cNvPr id="3" name="Content Placeholder 2">
            <a:extLst>
              <a:ext uri="{FF2B5EF4-FFF2-40B4-BE49-F238E27FC236}">
                <a16:creationId xmlns:a16="http://schemas.microsoft.com/office/drawing/2014/main" id="{289F31B2-47F3-42D2-B78B-66BABAA25D57}"/>
              </a:ext>
            </a:extLst>
          </p:cNvPr>
          <p:cNvSpPr>
            <a:spLocks noGrp="1"/>
          </p:cNvSpPr>
          <p:nvPr>
            <p:ph idx="1"/>
          </p:nvPr>
        </p:nvSpPr>
        <p:spPr/>
        <p:txBody>
          <a:bodyPr>
            <a:normAutofit lnSpcReduction="10000"/>
          </a:bodyPr>
          <a:lstStyle/>
          <a:p>
            <a:r>
              <a:rPr lang="en-US" dirty="0"/>
              <a:t>Ear deformities are common amongst infants</a:t>
            </a:r>
          </a:p>
          <a:p>
            <a:r>
              <a:rPr lang="en-US" dirty="0"/>
              <a:t>Ear deformities will likely not resolve on their own </a:t>
            </a:r>
          </a:p>
          <a:p>
            <a:r>
              <a:rPr lang="en-US" dirty="0"/>
              <a:t>Many ear deformities can be treated with </a:t>
            </a:r>
            <a:r>
              <a:rPr lang="en-US" dirty="0" err="1"/>
              <a:t>Earwell</a:t>
            </a:r>
            <a:r>
              <a:rPr lang="en-US" dirty="0"/>
              <a:t> </a:t>
            </a:r>
          </a:p>
          <a:p>
            <a:r>
              <a:rPr lang="en-US" dirty="0"/>
              <a:t>Painless to child (although child may cry)</a:t>
            </a:r>
          </a:p>
          <a:p>
            <a:r>
              <a:rPr lang="en-US" dirty="0"/>
              <a:t>Does not affect the hearing </a:t>
            </a:r>
          </a:p>
          <a:p>
            <a:r>
              <a:rPr lang="en-US" dirty="0"/>
              <a:t>90% success rate </a:t>
            </a:r>
          </a:p>
        </p:txBody>
      </p:sp>
    </p:spTree>
    <p:extLst>
      <p:ext uri="{BB962C8B-B14F-4D97-AF65-F5344CB8AC3E}">
        <p14:creationId xmlns:p14="http://schemas.microsoft.com/office/powerpoint/2010/main" val="258780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D40C-6B0F-4875-A0AF-EED4F3D0D149}"/>
              </a:ext>
            </a:extLst>
          </p:cNvPr>
          <p:cNvSpPr>
            <a:spLocks noGrp="1"/>
          </p:cNvSpPr>
          <p:nvPr>
            <p:ph type="title"/>
          </p:nvPr>
        </p:nvSpPr>
        <p:spPr/>
        <p:txBody>
          <a:bodyPr/>
          <a:lstStyle/>
          <a:p>
            <a:r>
              <a:rPr lang="en-US" dirty="0"/>
              <a:t>Pre and During Procedure- Parent instructions </a:t>
            </a:r>
          </a:p>
        </p:txBody>
      </p:sp>
      <p:sp>
        <p:nvSpPr>
          <p:cNvPr id="3" name="Content Placeholder 2">
            <a:extLst>
              <a:ext uri="{FF2B5EF4-FFF2-40B4-BE49-F238E27FC236}">
                <a16:creationId xmlns:a16="http://schemas.microsoft.com/office/drawing/2014/main" id="{4040314F-31F6-4D7C-9597-A4364259AF91}"/>
              </a:ext>
            </a:extLst>
          </p:cNvPr>
          <p:cNvSpPr>
            <a:spLocks noGrp="1"/>
          </p:cNvSpPr>
          <p:nvPr>
            <p:ph idx="1"/>
          </p:nvPr>
        </p:nvSpPr>
        <p:spPr/>
        <p:txBody>
          <a:bodyPr/>
          <a:lstStyle/>
          <a:p>
            <a:r>
              <a:rPr lang="en-US" dirty="0"/>
              <a:t>Parents should feed baby prior to procedure</a:t>
            </a:r>
          </a:p>
          <a:p>
            <a:r>
              <a:rPr lang="en-US" dirty="0"/>
              <a:t>Ask parents to bring pacifier</a:t>
            </a:r>
          </a:p>
          <a:p>
            <a:r>
              <a:rPr lang="en-US" dirty="0"/>
              <a:t>To help calm baby</a:t>
            </a:r>
          </a:p>
          <a:p>
            <a:pPr lvl="1"/>
            <a:r>
              <a:rPr lang="en-US" dirty="0"/>
              <a:t>Place gloved finger (sugar water) in baby’s mouth</a:t>
            </a:r>
          </a:p>
          <a:p>
            <a:pPr lvl="1"/>
            <a:r>
              <a:rPr lang="en-US" dirty="0"/>
              <a:t>Consider swaddle of baby</a:t>
            </a:r>
          </a:p>
          <a:p>
            <a:pPr lvl="1"/>
            <a:r>
              <a:rPr lang="en-US" dirty="0"/>
              <a:t>Many babies will sleep through procedure </a:t>
            </a:r>
          </a:p>
        </p:txBody>
      </p:sp>
    </p:spTree>
    <p:extLst>
      <p:ext uri="{BB962C8B-B14F-4D97-AF65-F5344CB8AC3E}">
        <p14:creationId xmlns:p14="http://schemas.microsoft.com/office/powerpoint/2010/main" val="167911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044F-BF5B-401B-8E4C-BDF96E25C630}"/>
              </a:ext>
            </a:extLst>
          </p:cNvPr>
          <p:cNvSpPr>
            <a:spLocks noGrp="1"/>
          </p:cNvSpPr>
          <p:nvPr>
            <p:ph type="title"/>
          </p:nvPr>
        </p:nvSpPr>
        <p:spPr/>
        <p:txBody>
          <a:bodyPr/>
          <a:lstStyle/>
          <a:p>
            <a:r>
              <a:rPr lang="en-US" dirty="0"/>
              <a:t>Post Procedure- Parent instructions </a:t>
            </a:r>
          </a:p>
        </p:txBody>
      </p:sp>
      <p:sp>
        <p:nvSpPr>
          <p:cNvPr id="3" name="Content Placeholder 2">
            <a:extLst>
              <a:ext uri="{FF2B5EF4-FFF2-40B4-BE49-F238E27FC236}">
                <a16:creationId xmlns:a16="http://schemas.microsoft.com/office/drawing/2014/main" id="{6F24B70D-FEAA-424A-87CF-6503CC275534}"/>
              </a:ext>
            </a:extLst>
          </p:cNvPr>
          <p:cNvSpPr>
            <a:spLocks noGrp="1"/>
          </p:cNvSpPr>
          <p:nvPr>
            <p:ph idx="1"/>
          </p:nvPr>
        </p:nvSpPr>
        <p:spPr/>
        <p:txBody>
          <a:bodyPr/>
          <a:lstStyle/>
          <a:p>
            <a:r>
              <a:rPr lang="en-US" dirty="0"/>
              <a:t>Examine cradle daily for any separation between adhesive and skull</a:t>
            </a:r>
          </a:p>
          <a:p>
            <a:r>
              <a:rPr lang="en-US" dirty="0"/>
              <a:t>Adhesive will typically last 14 days</a:t>
            </a:r>
          </a:p>
          <a:p>
            <a:r>
              <a:rPr lang="en-US" dirty="0"/>
              <a:t>When adhesive begins to separate from skin parents should apply tape and contact our office for re-application </a:t>
            </a:r>
          </a:p>
        </p:txBody>
      </p:sp>
    </p:spTree>
    <p:extLst>
      <p:ext uri="{BB962C8B-B14F-4D97-AF65-F5344CB8AC3E}">
        <p14:creationId xmlns:p14="http://schemas.microsoft.com/office/powerpoint/2010/main" val="316766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BE91-2CA5-444A-A61D-7F9706D4EDDC}"/>
              </a:ext>
            </a:extLst>
          </p:cNvPr>
          <p:cNvSpPr>
            <a:spLocks noGrp="1"/>
          </p:cNvSpPr>
          <p:nvPr>
            <p:ph type="title"/>
          </p:nvPr>
        </p:nvSpPr>
        <p:spPr/>
        <p:txBody>
          <a:bodyPr/>
          <a:lstStyle/>
          <a:p>
            <a:r>
              <a:rPr lang="en-US" dirty="0"/>
              <a:t>Post Procedure- Parent Instructions </a:t>
            </a:r>
          </a:p>
        </p:txBody>
      </p:sp>
      <p:sp>
        <p:nvSpPr>
          <p:cNvPr id="3" name="Content Placeholder 2">
            <a:extLst>
              <a:ext uri="{FF2B5EF4-FFF2-40B4-BE49-F238E27FC236}">
                <a16:creationId xmlns:a16="http://schemas.microsoft.com/office/drawing/2014/main" id="{319E65D4-C501-4872-BC11-C9053AE853B9}"/>
              </a:ext>
            </a:extLst>
          </p:cNvPr>
          <p:cNvSpPr>
            <a:spLocks noGrp="1"/>
          </p:cNvSpPr>
          <p:nvPr>
            <p:ph idx="1"/>
          </p:nvPr>
        </p:nvSpPr>
        <p:spPr/>
        <p:txBody>
          <a:bodyPr>
            <a:normAutofit fontScale="85000" lnSpcReduction="10000"/>
          </a:bodyPr>
          <a:lstStyle/>
          <a:p>
            <a:r>
              <a:rPr lang="en-US" dirty="0"/>
              <a:t>Keep cradles dry</a:t>
            </a:r>
          </a:p>
          <a:p>
            <a:r>
              <a:rPr lang="en-US" dirty="0"/>
              <a:t>Never remove anterior cradle </a:t>
            </a:r>
          </a:p>
          <a:p>
            <a:r>
              <a:rPr lang="en-US" dirty="0"/>
              <a:t>Clean only outside of cradle</a:t>
            </a:r>
          </a:p>
          <a:p>
            <a:r>
              <a:rPr lang="en-US" dirty="0"/>
              <a:t>Prevent milk or formula from getting into cradle</a:t>
            </a:r>
          </a:p>
          <a:p>
            <a:r>
              <a:rPr lang="en-US" dirty="0"/>
              <a:t>If baby spits up into or onto the cradle the child should be brought back to the office for removal of anterior shell and cleaning of the ear and interior components (vomit or food in cradle can lead to yeast infection) </a:t>
            </a:r>
          </a:p>
        </p:txBody>
      </p:sp>
    </p:spTree>
    <p:extLst>
      <p:ext uri="{BB962C8B-B14F-4D97-AF65-F5344CB8AC3E}">
        <p14:creationId xmlns:p14="http://schemas.microsoft.com/office/powerpoint/2010/main" val="72523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829D-8E6D-4FF4-B688-4625E5B0394F}"/>
              </a:ext>
            </a:extLst>
          </p:cNvPr>
          <p:cNvSpPr>
            <a:spLocks noGrp="1"/>
          </p:cNvSpPr>
          <p:nvPr>
            <p:ph type="title"/>
          </p:nvPr>
        </p:nvSpPr>
        <p:spPr/>
        <p:txBody>
          <a:bodyPr/>
          <a:lstStyle/>
          <a:p>
            <a:r>
              <a:rPr lang="en-US" dirty="0"/>
              <a:t>Procedure </a:t>
            </a:r>
          </a:p>
        </p:txBody>
      </p:sp>
      <p:sp>
        <p:nvSpPr>
          <p:cNvPr id="3" name="Content Placeholder 2">
            <a:extLst>
              <a:ext uri="{FF2B5EF4-FFF2-40B4-BE49-F238E27FC236}">
                <a16:creationId xmlns:a16="http://schemas.microsoft.com/office/drawing/2014/main" id="{ADAA90C2-92F6-46A2-A2DF-0FDF496A3B24}"/>
              </a:ext>
            </a:extLst>
          </p:cNvPr>
          <p:cNvSpPr>
            <a:spLocks noGrp="1"/>
          </p:cNvSpPr>
          <p:nvPr>
            <p:ph idx="1"/>
          </p:nvPr>
        </p:nvSpPr>
        <p:spPr/>
        <p:txBody>
          <a:bodyPr/>
          <a:lstStyle/>
          <a:p>
            <a:r>
              <a:rPr lang="en-US" dirty="0"/>
              <a:t>https://vimeo.com/81924911</a:t>
            </a:r>
          </a:p>
        </p:txBody>
      </p:sp>
    </p:spTree>
    <p:extLst>
      <p:ext uri="{BB962C8B-B14F-4D97-AF65-F5344CB8AC3E}">
        <p14:creationId xmlns:p14="http://schemas.microsoft.com/office/powerpoint/2010/main" val="339065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2" name="Rectangle 7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Freeform: Shape 74">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5" name="Freeform: Shape 76">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1934334-65AF-4F37-9C95-A9BCC8F549DA}"/>
              </a:ext>
            </a:extLst>
          </p:cNvPr>
          <p:cNvSpPr>
            <a:spLocks noGrp="1"/>
          </p:cNvSpPr>
          <p:nvPr>
            <p:ph type="title"/>
          </p:nvPr>
        </p:nvSpPr>
        <p:spPr>
          <a:xfrm>
            <a:off x="762000" y="762000"/>
            <a:ext cx="5334000" cy="1524000"/>
          </a:xfrm>
        </p:spPr>
        <p:txBody>
          <a:bodyPr>
            <a:normAutofit/>
          </a:bodyPr>
          <a:lstStyle/>
          <a:p>
            <a:r>
              <a:rPr lang="en-US" sz="3200"/>
              <a:t>Before and Afters </a:t>
            </a:r>
          </a:p>
        </p:txBody>
      </p:sp>
      <p:pic>
        <p:nvPicPr>
          <p:cNvPr id="12290" name="Picture 2" descr="Video gallery EarWell center of Texas before and after Earwell corrrection">
            <a:extLst>
              <a:ext uri="{FF2B5EF4-FFF2-40B4-BE49-F238E27FC236}">
                <a16:creationId xmlns:a16="http://schemas.microsoft.com/office/drawing/2014/main" id="{2D6B5296-2E1C-412E-ACF3-214ABEAA76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0" y="1802765"/>
            <a:ext cx="5334000" cy="327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1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7" name="Rectangle 76">
            <a:extLst>
              <a:ext uri="{FF2B5EF4-FFF2-40B4-BE49-F238E27FC236}">
                <a16:creationId xmlns:a16="http://schemas.microsoft.com/office/drawing/2014/main" id="{75811E00-1179-463A-B5F5-2B4991725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0537892-72B1-4711-BF29-9D855D27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81" name="Freeform: Shape 80">
            <a:extLst>
              <a:ext uri="{FF2B5EF4-FFF2-40B4-BE49-F238E27FC236}">
                <a16:creationId xmlns:a16="http://schemas.microsoft.com/office/drawing/2014/main" id="{5A60B39E-73E4-40A5-A14B-886ACCE13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402049" y="-285591"/>
            <a:ext cx="1028642" cy="1599825"/>
          </a:xfrm>
          <a:custGeom>
            <a:avLst/>
            <a:gdLst>
              <a:gd name="connsiteX0" fmla="*/ 0 w 1028642"/>
              <a:gd name="connsiteY0" fmla="*/ 1070372 h 1070372"/>
              <a:gd name="connsiteX1" fmla="*/ 0 w 1028642"/>
              <a:gd name="connsiteY1" fmla="*/ 28809 h 1070372"/>
              <a:gd name="connsiteX2" fmla="*/ 59341 w 1028642"/>
              <a:gd name="connsiteY2" fmla="*/ 13949 h 1070372"/>
              <a:gd name="connsiteX3" fmla="*/ 198192 w 1028642"/>
              <a:gd name="connsiteY3" fmla="*/ 25 h 1070372"/>
              <a:gd name="connsiteX4" fmla="*/ 634260 w 1028642"/>
              <a:gd name="connsiteY4" fmla="*/ 109941 h 1070372"/>
              <a:gd name="connsiteX5" fmla="*/ 1022700 w 1028642"/>
              <a:gd name="connsiteY5" fmla="*/ 533149 h 1070372"/>
              <a:gd name="connsiteX6" fmla="*/ 759054 w 1028642"/>
              <a:gd name="connsiteY6" fmla="*/ 763009 h 1070372"/>
              <a:gd name="connsiteX7" fmla="*/ 422111 w 1028642"/>
              <a:gd name="connsiteY7" fmla="*/ 913469 h 1070372"/>
              <a:gd name="connsiteX8" fmla="*/ 48112 w 1028642"/>
              <a:gd name="connsiteY8" fmla="*/ 1060279 h 1070372"/>
              <a:gd name="connsiteX9" fmla="*/ 0 w 1028642"/>
              <a:gd name="connsiteY9" fmla="*/ 1070372 h 1070372"/>
              <a:gd name="connsiteX0" fmla="*/ 12700 w 1041342"/>
              <a:gd name="connsiteY0" fmla="*/ 1070372 h 1070372"/>
              <a:gd name="connsiteX1" fmla="*/ 0 w 1041342"/>
              <a:gd name="connsiteY1" fmla="*/ 800632 h 1070372"/>
              <a:gd name="connsiteX2" fmla="*/ 12700 w 1041342"/>
              <a:gd name="connsiteY2" fmla="*/ 28809 h 1070372"/>
              <a:gd name="connsiteX3" fmla="*/ 72041 w 1041342"/>
              <a:gd name="connsiteY3" fmla="*/ 13949 h 1070372"/>
              <a:gd name="connsiteX4" fmla="*/ 210892 w 1041342"/>
              <a:gd name="connsiteY4" fmla="*/ 25 h 1070372"/>
              <a:gd name="connsiteX5" fmla="*/ 646960 w 1041342"/>
              <a:gd name="connsiteY5" fmla="*/ 109941 h 1070372"/>
              <a:gd name="connsiteX6" fmla="*/ 1035400 w 1041342"/>
              <a:gd name="connsiteY6" fmla="*/ 533149 h 1070372"/>
              <a:gd name="connsiteX7" fmla="*/ 771754 w 1041342"/>
              <a:gd name="connsiteY7" fmla="*/ 763009 h 1070372"/>
              <a:gd name="connsiteX8" fmla="*/ 434811 w 1041342"/>
              <a:gd name="connsiteY8" fmla="*/ 913469 h 1070372"/>
              <a:gd name="connsiteX9" fmla="*/ 60812 w 1041342"/>
              <a:gd name="connsiteY9" fmla="*/ 1060279 h 1070372"/>
              <a:gd name="connsiteX10" fmla="*/ 12700 w 1041342"/>
              <a:gd name="connsiteY10" fmla="*/ 1070372 h 1070372"/>
              <a:gd name="connsiteX0" fmla="*/ 157 w 1028799"/>
              <a:gd name="connsiteY0" fmla="*/ 28809 h 1070372"/>
              <a:gd name="connsiteX1" fmla="*/ 59498 w 1028799"/>
              <a:gd name="connsiteY1" fmla="*/ 13949 h 1070372"/>
              <a:gd name="connsiteX2" fmla="*/ 198349 w 1028799"/>
              <a:gd name="connsiteY2" fmla="*/ 25 h 1070372"/>
              <a:gd name="connsiteX3" fmla="*/ 634417 w 1028799"/>
              <a:gd name="connsiteY3" fmla="*/ 109941 h 1070372"/>
              <a:gd name="connsiteX4" fmla="*/ 1022857 w 1028799"/>
              <a:gd name="connsiteY4" fmla="*/ 533149 h 1070372"/>
              <a:gd name="connsiteX5" fmla="*/ 759211 w 1028799"/>
              <a:gd name="connsiteY5" fmla="*/ 763009 h 1070372"/>
              <a:gd name="connsiteX6" fmla="*/ 422268 w 1028799"/>
              <a:gd name="connsiteY6" fmla="*/ 913469 h 1070372"/>
              <a:gd name="connsiteX7" fmla="*/ 48269 w 1028799"/>
              <a:gd name="connsiteY7" fmla="*/ 1060279 h 1070372"/>
              <a:gd name="connsiteX8" fmla="*/ 157 w 1028799"/>
              <a:gd name="connsiteY8" fmla="*/ 1070372 h 1070372"/>
              <a:gd name="connsiteX9" fmla="*/ 78897 w 1028799"/>
              <a:gd name="connsiteY9" fmla="*/ 892072 h 1070372"/>
              <a:gd name="connsiteX0" fmla="*/ 0 w 1028642"/>
              <a:gd name="connsiteY0" fmla="*/ 28809 h 1070372"/>
              <a:gd name="connsiteX1" fmla="*/ 59341 w 1028642"/>
              <a:gd name="connsiteY1" fmla="*/ 13949 h 1070372"/>
              <a:gd name="connsiteX2" fmla="*/ 198192 w 1028642"/>
              <a:gd name="connsiteY2" fmla="*/ 25 h 1070372"/>
              <a:gd name="connsiteX3" fmla="*/ 634260 w 1028642"/>
              <a:gd name="connsiteY3" fmla="*/ 109941 h 1070372"/>
              <a:gd name="connsiteX4" fmla="*/ 1022700 w 1028642"/>
              <a:gd name="connsiteY4" fmla="*/ 533149 h 1070372"/>
              <a:gd name="connsiteX5" fmla="*/ 759054 w 1028642"/>
              <a:gd name="connsiteY5" fmla="*/ 763009 h 1070372"/>
              <a:gd name="connsiteX6" fmla="*/ 422111 w 1028642"/>
              <a:gd name="connsiteY6" fmla="*/ 913469 h 1070372"/>
              <a:gd name="connsiteX7" fmla="*/ 48112 w 1028642"/>
              <a:gd name="connsiteY7" fmla="*/ 1060279 h 1070372"/>
              <a:gd name="connsiteX8" fmla="*/ 0 w 1028642"/>
              <a:gd name="connsiteY8" fmla="*/ 1070372 h 10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42" h="1070372">
                <a:moveTo>
                  <a:pt x="0" y="28809"/>
                </a:moveTo>
                <a:lnTo>
                  <a:pt x="59341" y="13949"/>
                </a:lnTo>
                <a:cubicBezTo>
                  <a:pt x="108160" y="4225"/>
                  <a:pt x="155782" y="-384"/>
                  <a:pt x="198192" y="25"/>
                </a:cubicBezTo>
                <a:cubicBezTo>
                  <a:pt x="348871" y="1551"/>
                  <a:pt x="500421" y="41223"/>
                  <a:pt x="634260" y="109941"/>
                </a:cubicBezTo>
                <a:cubicBezTo>
                  <a:pt x="779926" y="184763"/>
                  <a:pt x="1074035" y="329556"/>
                  <a:pt x="1022700" y="533149"/>
                </a:cubicBezTo>
                <a:cubicBezTo>
                  <a:pt x="988696" y="667915"/>
                  <a:pt x="871750" y="710748"/>
                  <a:pt x="759054" y="763009"/>
                </a:cubicBezTo>
                <a:cubicBezTo>
                  <a:pt x="648484" y="814288"/>
                  <a:pt x="533718" y="861753"/>
                  <a:pt x="422111" y="913469"/>
                </a:cubicBezTo>
                <a:cubicBezTo>
                  <a:pt x="300479" y="969872"/>
                  <a:pt x="177593" y="1024421"/>
                  <a:pt x="48112" y="1060279"/>
                </a:cubicBezTo>
                <a:lnTo>
                  <a:pt x="0" y="107037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83" name="Freeform: Shape 82">
            <a:extLst>
              <a:ext uri="{FF2B5EF4-FFF2-40B4-BE49-F238E27FC236}">
                <a16:creationId xmlns:a16="http://schemas.microsoft.com/office/drawing/2014/main" id="{2BA9C992-00CB-4356-BAC0-DF5DAF72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85" name="Freeform: Shape 84">
            <a:extLst>
              <a:ext uri="{FF2B5EF4-FFF2-40B4-BE49-F238E27FC236}">
                <a16:creationId xmlns:a16="http://schemas.microsoft.com/office/drawing/2014/main" id="{E5D03542-B73A-4437-A781-FDA37BA4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13314" name="Picture 2">
            <a:extLst>
              <a:ext uri="{FF2B5EF4-FFF2-40B4-BE49-F238E27FC236}">
                <a16:creationId xmlns:a16="http://schemas.microsoft.com/office/drawing/2014/main" id="{F48CA6F2-D8E8-4A9B-87D4-3B90C4FF5E5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34" b="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8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605804E6-08AA-49E9-AD30-149FDD3D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031" name="Content Placeholder 2">
            <a:extLst>
              <a:ext uri="{FF2B5EF4-FFF2-40B4-BE49-F238E27FC236}">
                <a16:creationId xmlns:a16="http://schemas.microsoft.com/office/drawing/2014/main" id="{B21D8D75-4BFF-4340-BCED-136693878A1F}"/>
              </a:ext>
            </a:extLst>
          </p:cNvPr>
          <p:cNvSpPr>
            <a:spLocks noGrp="1"/>
          </p:cNvSpPr>
          <p:nvPr>
            <p:ph idx="1"/>
          </p:nvPr>
        </p:nvSpPr>
        <p:spPr>
          <a:xfrm>
            <a:off x="6029325" y="3048000"/>
            <a:ext cx="5400676" cy="3048001"/>
          </a:xfrm>
        </p:spPr>
        <p:txBody>
          <a:bodyPr>
            <a:normAutofit/>
          </a:bodyPr>
          <a:lstStyle/>
          <a:p>
            <a:pPr>
              <a:lnSpc>
                <a:spcPct val="115000"/>
              </a:lnSpc>
            </a:pPr>
            <a:r>
              <a:rPr lang="en-US" sz="2000"/>
              <a:t>90% success rate when started before 3 weeks of age</a:t>
            </a:r>
          </a:p>
          <a:p>
            <a:pPr>
              <a:lnSpc>
                <a:spcPct val="115000"/>
              </a:lnSpc>
            </a:pPr>
            <a:r>
              <a:rPr lang="en-US" sz="2000"/>
              <a:t>Shorter duration of treatment if applied in newborn nursery or before 2 days of age </a:t>
            </a:r>
          </a:p>
          <a:p>
            <a:pPr>
              <a:lnSpc>
                <a:spcPct val="115000"/>
              </a:lnSpc>
            </a:pPr>
            <a:r>
              <a:rPr lang="en-US" sz="2000"/>
              <a:t>Average course of therapy 4-6 weeks (could be as low as 2 weeks if applied at 2 days) </a:t>
            </a:r>
          </a:p>
        </p:txBody>
      </p:sp>
      <p:sp>
        <p:nvSpPr>
          <p:cNvPr id="2" name="Title 1">
            <a:extLst>
              <a:ext uri="{FF2B5EF4-FFF2-40B4-BE49-F238E27FC236}">
                <a16:creationId xmlns:a16="http://schemas.microsoft.com/office/drawing/2014/main" id="{950D0C27-793F-454E-8E78-0A5F920E3DF3}"/>
              </a:ext>
            </a:extLst>
          </p:cNvPr>
          <p:cNvSpPr>
            <a:spLocks noGrp="1"/>
          </p:cNvSpPr>
          <p:nvPr>
            <p:ph type="title"/>
          </p:nvPr>
        </p:nvSpPr>
        <p:spPr>
          <a:xfrm>
            <a:off x="6029324" y="1523990"/>
            <a:ext cx="5400676" cy="1524010"/>
          </a:xfrm>
        </p:spPr>
        <p:txBody>
          <a:bodyPr anchor="t">
            <a:normAutofit/>
          </a:bodyPr>
          <a:lstStyle/>
          <a:p>
            <a:r>
              <a:rPr lang="en-US" sz="3200"/>
              <a:t>Treatment of ear deformities in Infants </a:t>
            </a:r>
          </a:p>
        </p:txBody>
      </p:sp>
    </p:spTree>
    <p:extLst>
      <p:ext uri="{BB962C8B-B14F-4D97-AF65-F5344CB8AC3E}">
        <p14:creationId xmlns:p14="http://schemas.microsoft.com/office/powerpoint/2010/main" val="96953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7" name="Rectangle 76">
            <a:extLst>
              <a:ext uri="{FF2B5EF4-FFF2-40B4-BE49-F238E27FC236}">
                <a16:creationId xmlns:a16="http://schemas.microsoft.com/office/drawing/2014/main" id="{75811E00-1179-463A-B5F5-2B4991725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0537892-72B1-4711-BF29-9D855D27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81" name="Freeform: Shape 80">
            <a:extLst>
              <a:ext uri="{FF2B5EF4-FFF2-40B4-BE49-F238E27FC236}">
                <a16:creationId xmlns:a16="http://schemas.microsoft.com/office/drawing/2014/main" id="{5A60B39E-73E4-40A5-A14B-886ACCE13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402049" y="-285591"/>
            <a:ext cx="1028642" cy="1599825"/>
          </a:xfrm>
          <a:custGeom>
            <a:avLst/>
            <a:gdLst>
              <a:gd name="connsiteX0" fmla="*/ 0 w 1028642"/>
              <a:gd name="connsiteY0" fmla="*/ 1070372 h 1070372"/>
              <a:gd name="connsiteX1" fmla="*/ 0 w 1028642"/>
              <a:gd name="connsiteY1" fmla="*/ 28809 h 1070372"/>
              <a:gd name="connsiteX2" fmla="*/ 59341 w 1028642"/>
              <a:gd name="connsiteY2" fmla="*/ 13949 h 1070372"/>
              <a:gd name="connsiteX3" fmla="*/ 198192 w 1028642"/>
              <a:gd name="connsiteY3" fmla="*/ 25 h 1070372"/>
              <a:gd name="connsiteX4" fmla="*/ 634260 w 1028642"/>
              <a:gd name="connsiteY4" fmla="*/ 109941 h 1070372"/>
              <a:gd name="connsiteX5" fmla="*/ 1022700 w 1028642"/>
              <a:gd name="connsiteY5" fmla="*/ 533149 h 1070372"/>
              <a:gd name="connsiteX6" fmla="*/ 759054 w 1028642"/>
              <a:gd name="connsiteY6" fmla="*/ 763009 h 1070372"/>
              <a:gd name="connsiteX7" fmla="*/ 422111 w 1028642"/>
              <a:gd name="connsiteY7" fmla="*/ 913469 h 1070372"/>
              <a:gd name="connsiteX8" fmla="*/ 48112 w 1028642"/>
              <a:gd name="connsiteY8" fmla="*/ 1060279 h 1070372"/>
              <a:gd name="connsiteX9" fmla="*/ 0 w 1028642"/>
              <a:gd name="connsiteY9" fmla="*/ 1070372 h 1070372"/>
              <a:gd name="connsiteX0" fmla="*/ 12700 w 1041342"/>
              <a:gd name="connsiteY0" fmla="*/ 1070372 h 1070372"/>
              <a:gd name="connsiteX1" fmla="*/ 0 w 1041342"/>
              <a:gd name="connsiteY1" fmla="*/ 800632 h 1070372"/>
              <a:gd name="connsiteX2" fmla="*/ 12700 w 1041342"/>
              <a:gd name="connsiteY2" fmla="*/ 28809 h 1070372"/>
              <a:gd name="connsiteX3" fmla="*/ 72041 w 1041342"/>
              <a:gd name="connsiteY3" fmla="*/ 13949 h 1070372"/>
              <a:gd name="connsiteX4" fmla="*/ 210892 w 1041342"/>
              <a:gd name="connsiteY4" fmla="*/ 25 h 1070372"/>
              <a:gd name="connsiteX5" fmla="*/ 646960 w 1041342"/>
              <a:gd name="connsiteY5" fmla="*/ 109941 h 1070372"/>
              <a:gd name="connsiteX6" fmla="*/ 1035400 w 1041342"/>
              <a:gd name="connsiteY6" fmla="*/ 533149 h 1070372"/>
              <a:gd name="connsiteX7" fmla="*/ 771754 w 1041342"/>
              <a:gd name="connsiteY7" fmla="*/ 763009 h 1070372"/>
              <a:gd name="connsiteX8" fmla="*/ 434811 w 1041342"/>
              <a:gd name="connsiteY8" fmla="*/ 913469 h 1070372"/>
              <a:gd name="connsiteX9" fmla="*/ 60812 w 1041342"/>
              <a:gd name="connsiteY9" fmla="*/ 1060279 h 1070372"/>
              <a:gd name="connsiteX10" fmla="*/ 12700 w 1041342"/>
              <a:gd name="connsiteY10" fmla="*/ 1070372 h 1070372"/>
              <a:gd name="connsiteX0" fmla="*/ 157 w 1028799"/>
              <a:gd name="connsiteY0" fmla="*/ 28809 h 1070372"/>
              <a:gd name="connsiteX1" fmla="*/ 59498 w 1028799"/>
              <a:gd name="connsiteY1" fmla="*/ 13949 h 1070372"/>
              <a:gd name="connsiteX2" fmla="*/ 198349 w 1028799"/>
              <a:gd name="connsiteY2" fmla="*/ 25 h 1070372"/>
              <a:gd name="connsiteX3" fmla="*/ 634417 w 1028799"/>
              <a:gd name="connsiteY3" fmla="*/ 109941 h 1070372"/>
              <a:gd name="connsiteX4" fmla="*/ 1022857 w 1028799"/>
              <a:gd name="connsiteY4" fmla="*/ 533149 h 1070372"/>
              <a:gd name="connsiteX5" fmla="*/ 759211 w 1028799"/>
              <a:gd name="connsiteY5" fmla="*/ 763009 h 1070372"/>
              <a:gd name="connsiteX6" fmla="*/ 422268 w 1028799"/>
              <a:gd name="connsiteY6" fmla="*/ 913469 h 1070372"/>
              <a:gd name="connsiteX7" fmla="*/ 48269 w 1028799"/>
              <a:gd name="connsiteY7" fmla="*/ 1060279 h 1070372"/>
              <a:gd name="connsiteX8" fmla="*/ 157 w 1028799"/>
              <a:gd name="connsiteY8" fmla="*/ 1070372 h 1070372"/>
              <a:gd name="connsiteX9" fmla="*/ 78897 w 1028799"/>
              <a:gd name="connsiteY9" fmla="*/ 892072 h 1070372"/>
              <a:gd name="connsiteX0" fmla="*/ 0 w 1028642"/>
              <a:gd name="connsiteY0" fmla="*/ 28809 h 1070372"/>
              <a:gd name="connsiteX1" fmla="*/ 59341 w 1028642"/>
              <a:gd name="connsiteY1" fmla="*/ 13949 h 1070372"/>
              <a:gd name="connsiteX2" fmla="*/ 198192 w 1028642"/>
              <a:gd name="connsiteY2" fmla="*/ 25 h 1070372"/>
              <a:gd name="connsiteX3" fmla="*/ 634260 w 1028642"/>
              <a:gd name="connsiteY3" fmla="*/ 109941 h 1070372"/>
              <a:gd name="connsiteX4" fmla="*/ 1022700 w 1028642"/>
              <a:gd name="connsiteY4" fmla="*/ 533149 h 1070372"/>
              <a:gd name="connsiteX5" fmla="*/ 759054 w 1028642"/>
              <a:gd name="connsiteY5" fmla="*/ 763009 h 1070372"/>
              <a:gd name="connsiteX6" fmla="*/ 422111 w 1028642"/>
              <a:gd name="connsiteY6" fmla="*/ 913469 h 1070372"/>
              <a:gd name="connsiteX7" fmla="*/ 48112 w 1028642"/>
              <a:gd name="connsiteY7" fmla="*/ 1060279 h 1070372"/>
              <a:gd name="connsiteX8" fmla="*/ 0 w 1028642"/>
              <a:gd name="connsiteY8" fmla="*/ 1070372 h 10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42" h="1070372">
                <a:moveTo>
                  <a:pt x="0" y="28809"/>
                </a:moveTo>
                <a:lnTo>
                  <a:pt x="59341" y="13949"/>
                </a:lnTo>
                <a:cubicBezTo>
                  <a:pt x="108160" y="4225"/>
                  <a:pt x="155782" y="-384"/>
                  <a:pt x="198192" y="25"/>
                </a:cubicBezTo>
                <a:cubicBezTo>
                  <a:pt x="348871" y="1551"/>
                  <a:pt x="500421" y="41223"/>
                  <a:pt x="634260" y="109941"/>
                </a:cubicBezTo>
                <a:cubicBezTo>
                  <a:pt x="779926" y="184763"/>
                  <a:pt x="1074035" y="329556"/>
                  <a:pt x="1022700" y="533149"/>
                </a:cubicBezTo>
                <a:cubicBezTo>
                  <a:pt x="988696" y="667915"/>
                  <a:pt x="871750" y="710748"/>
                  <a:pt x="759054" y="763009"/>
                </a:cubicBezTo>
                <a:cubicBezTo>
                  <a:pt x="648484" y="814288"/>
                  <a:pt x="533718" y="861753"/>
                  <a:pt x="422111" y="913469"/>
                </a:cubicBezTo>
                <a:cubicBezTo>
                  <a:pt x="300479" y="969872"/>
                  <a:pt x="177593" y="1024421"/>
                  <a:pt x="48112" y="1060279"/>
                </a:cubicBezTo>
                <a:lnTo>
                  <a:pt x="0" y="107037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83" name="Freeform: Shape 82">
            <a:extLst>
              <a:ext uri="{FF2B5EF4-FFF2-40B4-BE49-F238E27FC236}">
                <a16:creationId xmlns:a16="http://schemas.microsoft.com/office/drawing/2014/main" id="{2BA9C992-00CB-4356-BAC0-DF5DAF72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85" name="Freeform: Shape 84">
            <a:extLst>
              <a:ext uri="{FF2B5EF4-FFF2-40B4-BE49-F238E27FC236}">
                <a16:creationId xmlns:a16="http://schemas.microsoft.com/office/drawing/2014/main" id="{E5D03542-B73A-4437-A781-FDA37BA4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14338" name="Picture 2">
            <a:extLst>
              <a:ext uri="{FF2B5EF4-FFF2-40B4-BE49-F238E27FC236}">
                <a16:creationId xmlns:a16="http://schemas.microsoft.com/office/drawing/2014/main" id="{A79F72B9-82F3-444A-9829-434B1875A9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r="1" b="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2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7" name="Rectangle 76">
            <a:extLst>
              <a:ext uri="{FF2B5EF4-FFF2-40B4-BE49-F238E27FC236}">
                <a16:creationId xmlns:a16="http://schemas.microsoft.com/office/drawing/2014/main" id="{75811E00-1179-463A-B5F5-2B4991725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0537892-72B1-4711-BF29-9D855D27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81" name="Freeform: Shape 80">
            <a:extLst>
              <a:ext uri="{FF2B5EF4-FFF2-40B4-BE49-F238E27FC236}">
                <a16:creationId xmlns:a16="http://schemas.microsoft.com/office/drawing/2014/main" id="{5A60B39E-73E4-40A5-A14B-886ACCE13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402049" y="-285591"/>
            <a:ext cx="1028642" cy="1599825"/>
          </a:xfrm>
          <a:custGeom>
            <a:avLst/>
            <a:gdLst>
              <a:gd name="connsiteX0" fmla="*/ 0 w 1028642"/>
              <a:gd name="connsiteY0" fmla="*/ 1070372 h 1070372"/>
              <a:gd name="connsiteX1" fmla="*/ 0 w 1028642"/>
              <a:gd name="connsiteY1" fmla="*/ 28809 h 1070372"/>
              <a:gd name="connsiteX2" fmla="*/ 59341 w 1028642"/>
              <a:gd name="connsiteY2" fmla="*/ 13949 h 1070372"/>
              <a:gd name="connsiteX3" fmla="*/ 198192 w 1028642"/>
              <a:gd name="connsiteY3" fmla="*/ 25 h 1070372"/>
              <a:gd name="connsiteX4" fmla="*/ 634260 w 1028642"/>
              <a:gd name="connsiteY4" fmla="*/ 109941 h 1070372"/>
              <a:gd name="connsiteX5" fmla="*/ 1022700 w 1028642"/>
              <a:gd name="connsiteY5" fmla="*/ 533149 h 1070372"/>
              <a:gd name="connsiteX6" fmla="*/ 759054 w 1028642"/>
              <a:gd name="connsiteY6" fmla="*/ 763009 h 1070372"/>
              <a:gd name="connsiteX7" fmla="*/ 422111 w 1028642"/>
              <a:gd name="connsiteY7" fmla="*/ 913469 h 1070372"/>
              <a:gd name="connsiteX8" fmla="*/ 48112 w 1028642"/>
              <a:gd name="connsiteY8" fmla="*/ 1060279 h 1070372"/>
              <a:gd name="connsiteX9" fmla="*/ 0 w 1028642"/>
              <a:gd name="connsiteY9" fmla="*/ 1070372 h 1070372"/>
              <a:gd name="connsiteX0" fmla="*/ 12700 w 1041342"/>
              <a:gd name="connsiteY0" fmla="*/ 1070372 h 1070372"/>
              <a:gd name="connsiteX1" fmla="*/ 0 w 1041342"/>
              <a:gd name="connsiteY1" fmla="*/ 800632 h 1070372"/>
              <a:gd name="connsiteX2" fmla="*/ 12700 w 1041342"/>
              <a:gd name="connsiteY2" fmla="*/ 28809 h 1070372"/>
              <a:gd name="connsiteX3" fmla="*/ 72041 w 1041342"/>
              <a:gd name="connsiteY3" fmla="*/ 13949 h 1070372"/>
              <a:gd name="connsiteX4" fmla="*/ 210892 w 1041342"/>
              <a:gd name="connsiteY4" fmla="*/ 25 h 1070372"/>
              <a:gd name="connsiteX5" fmla="*/ 646960 w 1041342"/>
              <a:gd name="connsiteY5" fmla="*/ 109941 h 1070372"/>
              <a:gd name="connsiteX6" fmla="*/ 1035400 w 1041342"/>
              <a:gd name="connsiteY6" fmla="*/ 533149 h 1070372"/>
              <a:gd name="connsiteX7" fmla="*/ 771754 w 1041342"/>
              <a:gd name="connsiteY7" fmla="*/ 763009 h 1070372"/>
              <a:gd name="connsiteX8" fmla="*/ 434811 w 1041342"/>
              <a:gd name="connsiteY8" fmla="*/ 913469 h 1070372"/>
              <a:gd name="connsiteX9" fmla="*/ 60812 w 1041342"/>
              <a:gd name="connsiteY9" fmla="*/ 1060279 h 1070372"/>
              <a:gd name="connsiteX10" fmla="*/ 12700 w 1041342"/>
              <a:gd name="connsiteY10" fmla="*/ 1070372 h 1070372"/>
              <a:gd name="connsiteX0" fmla="*/ 157 w 1028799"/>
              <a:gd name="connsiteY0" fmla="*/ 28809 h 1070372"/>
              <a:gd name="connsiteX1" fmla="*/ 59498 w 1028799"/>
              <a:gd name="connsiteY1" fmla="*/ 13949 h 1070372"/>
              <a:gd name="connsiteX2" fmla="*/ 198349 w 1028799"/>
              <a:gd name="connsiteY2" fmla="*/ 25 h 1070372"/>
              <a:gd name="connsiteX3" fmla="*/ 634417 w 1028799"/>
              <a:gd name="connsiteY3" fmla="*/ 109941 h 1070372"/>
              <a:gd name="connsiteX4" fmla="*/ 1022857 w 1028799"/>
              <a:gd name="connsiteY4" fmla="*/ 533149 h 1070372"/>
              <a:gd name="connsiteX5" fmla="*/ 759211 w 1028799"/>
              <a:gd name="connsiteY5" fmla="*/ 763009 h 1070372"/>
              <a:gd name="connsiteX6" fmla="*/ 422268 w 1028799"/>
              <a:gd name="connsiteY6" fmla="*/ 913469 h 1070372"/>
              <a:gd name="connsiteX7" fmla="*/ 48269 w 1028799"/>
              <a:gd name="connsiteY7" fmla="*/ 1060279 h 1070372"/>
              <a:gd name="connsiteX8" fmla="*/ 157 w 1028799"/>
              <a:gd name="connsiteY8" fmla="*/ 1070372 h 1070372"/>
              <a:gd name="connsiteX9" fmla="*/ 78897 w 1028799"/>
              <a:gd name="connsiteY9" fmla="*/ 892072 h 1070372"/>
              <a:gd name="connsiteX0" fmla="*/ 0 w 1028642"/>
              <a:gd name="connsiteY0" fmla="*/ 28809 h 1070372"/>
              <a:gd name="connsiteX1" fmla="*/ 59341 w 1028642"/>
              <a:gd name="connsiteY1" fmla="*/ 13949 h 1070372"/>
              <a:gd name="connsiteX2" fmla="*/ 198192 w 1028642"/>
              <a:gd name="connsiteY2" fmla="*/ 25 h 1070372"/>
              <a:gd name="connsiteX3" fmla="*/ 634260 w 1028642"/>
              <a:gd name="connsiteY3" fmla="*/ 109941 h 1070372"/>
              <a:gd name="connsiteX4" fmla="*/ 1022700 w 1028642"/>
              <a:gd name="connsiteY4" fmla="*/ 533149 h 1070372"/>
              <a:gd name="connsiteX5" fmla="*/ 759054 w 1028642"/>
              <a:gd name="connsiteY5" fmla="*/ 763009 h 1070372"/>
              <a:gd name="connsiteX6" fmla="*/ 422111 w 1028642"/>
              <a:gd name="connsiteY6" fmla="*/ 913469 h 1070372"/>
              <a:gd name="connsiteX7" fmla="*/ 48112 w 1028642"/>
              <a:gd name="connsiteY7" fmla="*/ 1060279 h 1070372"/>
              <a:gd name="connsiteX8" fmla="*/ 0 w 1028642"/>
              <a:gd name="connsiteY8" fmla="*/ 1070372 h 10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42" h="1070372">
                <a:moveTo>
                  <a:pt x="0" y="28809"/>
                </a:moveTo>
                <a:lnTo>
                  <a:pt x="59341" y="13949"/>
                </a:lnTo>
                <a:cubicBezTo>
                  <a:pt x="108160" y="4225"/>
                  <a:pt x="155782" y="-384"/>
                  <a:pt x="198192" y="25"/>
                </a:cubicBezTo>
                <a:cubicBezTo>
                  <a:pt x="348871" y="1551"/>
                  <a:pt x="500421" y="41223"/>
                  <a:pt x="634260" y="109941"/>
                </a:cubicBezTo>
                <a:cubicBezTo>
                  <a:pt x="779926" y="184763"/>
                  <a:pt x="1074035" y="329556"/>
                  <a:pt x="1022700" y="533149"/>
                </a:cubicBezTo>
                <a:cubicBezTo>
                  <a:pt x="988696" y="667915"/>
                  <a:pt x="871750" y="710748"/>
                  <a:pt x="759054" y="763009"/>
                </a:cubicBezTo>
                <a:cubicBezTo>
                  <a:pt x="648484" y="814288"/>
                  <a:pt x="533718" y="861753"/>
                  <a:pt x="422111" y="913469"/>
                </a:cubicBezTo>
                <a:cubicBezTo>
                  <a:pt x="300479" y="969872"/>
                  <a:pt x="177593" y="1024421"/>
                  <a:pt x="48112" y="1060279"/>
                </a:cubicBezTo>
                <a:lnTo>
                  <a:pt x="0" y="107037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83" name="Freeform: Shape 82">
            <a:extLst>
              <a:ext uri="{FF2B5EF4-FFF2-40B4-BE49-F238E27FC236}">
                <a16:creationId xmlns:a16="http://schemas.microsoft.com/office/drawing/2014/main" id="{2BA9C992-00CB-4356-BAC0-DF5DAF72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85" name="Freeform: Shape 84">
            <a:extLst>
              <a:ext uri="{FF2B5EF4-FFF2-40B4-BE49-F238E27FC236}">
                <a16:creationId xmlns:a16="http://schemas.microsoft.com/office/drawing/2014/main" id="{E5D03542-B73A-4437-A781-FDA37BA4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15362" name="Picture 2">
            <a:extLst>
              <a:ext uri="{FF2B5EF4-FFF2-40B4-BE49-F238E27FC236}">
                <a16:creationId xmlns:a16="http://schemas.microsoft.com/office/drawing/2014/main" id="{B464AF36-9F33-4D72-BF76-13CA3AC5803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r="1" b="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truding Ears - Prominent Ears - Earwell™ Infant Ear Correction System">
            <a:extLst>
              <a:ext uri="{FF2B5EF4-FFF2-40B4-BE49-F238E27FC236}">
                <a16:creationId xmlns:a16="http://schemas.microsoft.com/office/drawing/2014/main" id="{39BE27D1-7958-434C-9DDD-737144E2A3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5" r="19067"/>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63D39737-077A-48F8-8EC7-73799383882B}"/>
              </a:ext>
            </a:extLst>
          </p:cNvPr>
          <p:cNvSpPr>
            <a:spLocks noGrp="1"/>
          </p:cNvSpPr>
          <p:nvPr>
            <p:ph idx="1"/>
          </p:nvPr>
        </p:nvSpPr>
        <p:spPr>
          <a:xfrm>
            <a:off x="762000" y="2286000"/>
            <a:ext cx="5334000" cy="3810001"/>
          </a:xfrm>
        </p:spPr>
        <p:txBody>
          <a:bodyPr>
            <a:normAutofit/>
          </a:bodyPr>
          <a:lstStyle/>
          <a:p>
            <a:r>
              <a:rPr lang="en-US" sz="2400"/>
              <a:t>Normal projection behind the ear in newborn 5 mm</a:t>
            </a:r>
          </a:p>
          <a:p>
            <a:r>
              <a:rPr lang="en-US" sz="2400"/>
              <a:t>Abnormal &gt;10 mm </a:t>
            </a:r>
          </a:p>
        </p:txBody>
      </p:sp>
      <p:sp>
        <p:nvSpPr>
          <p:cNvPr id="2" name="Title 1">
            <a:extLst>
              <a:ext uri="{FF2B5EF4-FFF2-40B4-BE49-F238E27FC236}">
                <a16:creationId xmlns:a16="http://schemas.microsoft.com/office/drawing/2014/main" id="{3824F27A-63E9-4CDB-97AA-F6D07A055014}"/>
              </a:ext>
            </a:extLst>
          </p:cNvPr>
          <p:cNvSpPr>
            <a:spLocks noGrp="1"/>
          </p:cNvSpPr>
          <p:nvPr>
            <p:ph type="title"/>
          </p:nvPr>
        </p:nvSpPr>
        <p:spPr>
          <a:xfrm>
            <a:off x="762000" y="762000"/>
            <a:ext cx="5334000" cy="1524000"/>
          </a:xfrm>
        </p:spPr>
        <p:txBody>
          <a:bodyPr>
            <a:normAutofit/>
          </a:bodyPr>
          <a:lstStyle/>
          <a:p>
            <a:r>
              <a:rPr lang="en-US" sz="3200"/>
              <a:t>Prominent Ear </a:t>
            </a:r>
          </a:p>
        </p:txBody>
      </p:sp>
    </p:spTree>
    <p:extLst>
      <p:ext uri="{BB962C8B-B14F-4D97-AF65-F5344CB8AC3E}">
        <p14:creationId xmlns:p14="http://schemas.microsoft.com/office/powerpoint/2010/main" val="49252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6"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077"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078"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7" name="Rectangle 7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2F02E91-57AE-43BD-98B2-F11EABD5292D}"/>
              </a:ext>
            </a:extLst>
          </p:cNvPr>
          <p:cNvSpPr>
            <a:spLocks noGrp="1"/>
          </p:cNvSpPr>
          <p:nvPr>
            <p:ph type="title"/>
          </p:nvPr>
        </p:nvSpPr>
        <p:spPr>
          <a:xfrm>
            <a:off x="6858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Lidding Deformity </a:t>
            </a:r>
          </a:p>
        </p:txBody>
      </p:sp>
      <p:sp>
        <p:nvSpPr>
          <p:cNvPr id="3" name="Content Placeholder 2">
            <a:extLst>
              <a:ext uri="{FF2B5EF4-FFF2-40B4-BE49-F238E27FC236}">
                <a16:creationId xmlns:a16="http://schemas.microsoft.com/office/drawing/2014/main" id="{C4645F27-E741-4969-9A90-7CB3395A054A}"/>
              </a:ext>
            </a:extLst>
          </p:cNvPr>
          <p:cNvSpPr>
            <a:spLocks noGrp="1"/>
          </p:cNvSpPr>
          <p:nvPr>
            <p:ph idx="1"/>
          </p:nvPr>
        </p:nvSpPr>
        <p:spPr>
          <a:xfrm>
            <a:off x="6858000" y="4571999"/>
            <a:ext cx="4572000" cy="1524000"/>
          </a:xfrm>
        </p:spPr>
        <p:txBody>
          <a:bodyPr vert="horz" lIns="91440" tIns="45720" rIns="91440" bIns="45720" rtlCol="0">
            <a:normAutofit/>
          </a:bodyPr>
          <a:lstStyle/>
          <a:p>
            <a:pPr marL="0" indent="0">
              <a:buNone/>
            </a:pPr>
            <a:r>
              <a:rPr lang="en-US" sz="2400" kern="1200">
                <a:solidFill>
                  <a:schemeClr val="tx1">
                    <a:alpha val="70000"/>
                  </a:schemeClr>
                </a:solidFill>
                <a:latin typeface="+mn-lt"/>
                <a:ea typeface="+mn-ea"/>
                <a:cs typeface="+mn-cs"/>
              </a:rPr>
              <a:t>Folding over of the superior 1/3 of the helical rim </a:t>
            </a:r>
          </a:p>
        </p:txBody>
      </p:sp>
      <p:sp>
        <p:nvSpPr>
          <p:cNvPr id="79" name="Freeform: Shape 78">
            <a:extLst>
              <a:ext uri="{FF2B5EF4-FFF2-40B4-BE49-F238E27FC236}">
                <a16:creationId xmlns:a16="http://schemas.microsoft.com/office/drawing/2014/main" id="{9A97FAAB-5E30-4176-BE96-C3DD3FB14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762007"/>
            <a:ext cx="5948806" cy="6095979"/>
          </a:xfrm>
          <a:custGeom>
            <a:avLst/>
            <a:gdLst>
              <a:gd name="connsiteX0" fmla="*/ 1573832 w 5948806"/>
              <a:gd name="connsiteY0" fmla="*/ 765 h 6095979"/>
              <a:gd name="connsiteX1" fmla="*/ 2734663 w 5948806"/>
              <a:gd name="connsiteY1" fmla="*/ 238687 h 6095979"/>
              <a:gd name="connsiteX2" fmla="*/ 5668316 w 5948806"/>
              <a:gd name="connsiteY2" fmla="*/ 3639516 h 6095979"/>
              <a:gd name="connsiteX3" fmla="*/ 5937022 w 5948806"/>
              <a:gd name="connsiteY3" fmla="*/ 5865869 h 6095979"/>
              <a:gd name="connsiteX4" fmla="*/ 5948806 w 5948806"/>
              <a:gd name="connsiteY4" fmla="*/ 6095979 h 6095979"/>
              <a:gd name="connsiteX5" fmla="*/ 0 w 5948806"/>
              <a:gd name="connsiteY5" fmla="*/ 6095979 h 6095979"/>
              <a:gd name="connsiteX6" fmla="*/ 0 w 5948806"/>
              <a:gd name="connsiteY6" fmla="*/ 1621672 h 6095979"/>
              <a:gd name="connsiteX7" fmla="*/ 36310 w 5948806"/>
              <a:gd name="connsiteY7" fmla="*/ 1518814 h 6095979"/>
              <a:gd name="connsiteX8" fmla="*/ 287891 w 5948806"/>
              <a:gd name="connsiteY8" fmla="*/ 956872 h 6095979"/>
              <a:gd name="connsiteX9" fmla="*/ 1573832 w 5948806"/>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3074" name="Picture 2" descr="Lidding as a Deformity">
            <a:extLst>
              <a:ext uri="{FF2B5EF4-FFF2-40B4-BE49-F238E27FC236}">
                <a16:creationId xmlns:a16="http://schemas.microsoft.com/office/drawing/2014/main" id="{12D25A2B-0407-4AAD-8250-6D2E2EE3BF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0529" y="2286000"/>
            <a:ext cx="1792941"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1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8C9A9D19-A8CA-4BD8-8100-582BF0D0B78D}"/>
              </a:ext>
            </a:extLst>
          </p:cNvPr>
          <p:cNvSpPr>
            <a:spLocks noGrp="1"/>
          </p:cNvSpPr>
          <p:nvPr>
            <p:ph idx="1"/>
          </p:nvPr>
        </p:nvSpPr>
        <p:spPr>
          <a:xfrm>
            <a:off x="762000" y="2286000"/>
            <a:ext cx="5334000" cy="3810001"/>
          </a:xfrm>
        </p:spPr>
        <p:txBody>
          <a:bodyPr>
            <a:normAutofit/>
          </a:bodyPr>
          <a:lstStyle/>
          <a:p>
            <a:r>
              <a:rPr lang="en-US" sz="2400"/>
              <a:t>Raised cartilage bridge that divides the ear in half </a:t>
            </a:r>
          </a:p>
          <a:p>
            <a:r>
              <a:rPr lang="en-US" sz="2400"/>
              <a:t>Impacts aesthetics of ear and frequently accounts for increase in conchal-mastoid angle resulting in prominence of the ear</a:t>
            </a:r>
          </a:p>
        </p:txBody>
      </p:sp>
      <p:sp>
        <p:nvSpPr>
          <p:cNvPr id="2" name="Title 1">
            <a:extLst>
              <a:ext uri="{FF2B5EF4-FFF2-40B4-BE49-F238E27FC236}">
                <a16:creationId xmlns:a16="http://schemas.microsoft.com/office/drawing/2014/main" id="{B32FF73A-0C25-4E84-AD0B-602D8EE5648D}"/>
              </a:ext>
            </a:extLst>
          </p:cNvPr>
          <p:cNvSpPr>
            <a:spLocks noGrp="1"/>
          </p:cNvSpPr>
          <p:nvPr>
            <p:ph type="title"/>
          </p:nvPr>
        </p:nvSpPr>
        <p:spPr>
          <a:xfrm>
            <a:off x="762000" y="762000"/>
            <a:ext cx="5334000" cy="1524000"/>
          </a:xfrm>
        </p:spPr>
        <p:txBody>
          <a:bodyPr>
            <a:normAutofit/>
          </a:bodyPr>
          <a:lstStyle/>
          <a:p>
            <a:r>
              <a:rPr lang="en-US" sz="3200"/>
              <a:t>Conchal Crus Deformity </a:t>
            </a:r>
          </a:p>
        </p:txBody>
      </p:sp>
      <p:pic>
        <p:nvPicPr>
          <p:cNvPr id="4100" name="Picture 4" descr="conchalcrus.comp">
            <a:extLst>
              <a:ext uri="{FF2B5EF4-FFF2-40B4-BE49-F238E27FC236}">
                <a16:creationId xmlns:a16="http://schemas.microsoft.com/office/drawing/2014/main" id="{66AA262D-A6BD-446C-910D-375C1225D7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0" y="1900555"/>
            <a:ext cx="5334000" cy="307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3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3" name="Freeform: Shape 7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5" name="Freeform: Shape 7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7" name="Rectangle 7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9" name="Freeform: Shape 78">
            <a:extLst>
              <a:ext uri="{FF2B5EF4-FFF2-40B4-BE49-F238E27FC236}">
                <a16:creationId xmlns:a16="http://schemas.microsoft.com/office/drawing/2014/main" id="{CBD8B1E7-EF0A-4118-A804-D7F55978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Helical Rim Deformities">
            <a:extLst>
              <a:ext uri="{FF2B5EF4-FFF2-40B4-BE49-F238E27FC236}">
                <a16:creationId xmlns:a16="http://schemas.microsoft.com/office/drawing/2014/main" id="{6F8A830A-9B72-4E21-850A-E554D56637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1999" y="2670955"/>
            <a:ext cx="4571999" cy="2278089"/>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23849"/>
            <a:ext cx="6130391" cy="653415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903A5C10-FA54-4CEF-8E0B-EA515F18A77F}"/>
              </a:ext>
            </a:extLst>
          </p:cNvPr>
          <p:cNvSpPr>
            <a:spLocks noGrp="1"/>
          </p:cNvSpPr>
          <p:nvPr>
            <p:ph type="title"/>
          </p:nvPr>
        </p:nvSpPr>
        <p:spPr>
          <a:xfrm>
            <a:off x="7620000" y="2299787"/>
            <a:ext cx="3810000" cy="2286000"/>
          </a:xfrm>
        </p:spPr>
        <p:txBody>
          <a:bodyPr vert="horz" lIns="91440" tIns="45720" rIns="91440" bIns="45720" rtlCol="0" anchor="b">
            <a:normAutofit/>
          </a:bodyPr>
          <a:lstStyle/>
          <a:p>
            <a:r>
              <a:rPr lang="en-US" kern="1200">
                <a:solidFill>
                  <a:schemeClr val="tx1"/>
                </a:solidFill>
                <a:latin typeface="+mj-lt"/>
                <a:ea typeface="+mj-ea"/>
                <a:cs typeface="+mj-cs"/>
              </a:rPr>
              <a:t>Helical Rim Deformity</a:t>
            </a:r>
          </a:p>
        </p:txBody>
      </p:sp>
    </p:spTree>
    <p:extLst>
      <p:ext uri="{BB962C8B-B14F-4D97-AF65-F5344CB8AC3E}">
        <p14:creationId xmlns:p14="http://schemas.microsoft.com/office/powerpoint/2010/main" val="361367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Freeform: Shape 72">
            <a:extLst>
              <a:ext uri="{FF2B5EF4-FFF2-40B4-BE49-F238E27FC236}">
                <a16:creationId xmlns:a16="http://schemas.microsoft.com/office/drawing/2014/main" id="{3B415D11-6899-4C75-BEAD-79C4656DC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762007"/>
            <a:ext cx="5948806" cy="6095979"/>
          </a:xfrm>
          <a:custGeom>
            <a:avLst/>
            <a:gdLst>
              <a:gd name="connsiteX0" fmla="*/ 1573832 w 5948806"/>
              <a:gd name="connsiteY0" fmla="*/ 765 h 6095979"/>
              <a:gd name="connsiteX1" fmla="*/ 2734663 w 5948806"/>
              <a:gd name="connsiteY1" fmla="*/ 238687 h 6095979"/>
              <a:gd name="connsiteX2" fmla="*/ 5668316 w 5948806"/>
              <a:gd name="connsiteY2" fmla="*/ 3639516 h 6095979"/>
              <a:gd name="connsiteX3" fmla="*/ 5937022 w 5948806"/>
              <a:gd name="connsiteY3" fmla="*/ 5865869 h 6095979"/>
              <a:gd name="connsiteX4" fmla="*/ 5948806 w 5948806"/>
              <a:gd name="connsiteY4" fmla="*/ 6095979 h 6095979"/>
              <a:gd name="connsiteX5" fmla="*/ 0 w 5948806"/>
              <a:gd name="connsiteY5" fmla="*/ 6095979 h 6095979"/>
              <a:gd name="connsiteX6" fmla="*/ 0 w 5948806"/>
              <a:gd name="connsiteY6" fmla="*/ 1621672 h 6095979"/>
              <a:gd name="connsiteX7" fmla="*/ 36310 w 5948806"/>
              <a:gd name="connsiteY7" fmla="*/ 1518814 h 6095979"/>
              <a:gd name="connsiteX8" fmla="*/ 287891 w 5948806"/>
              <a:gd name="connsiteY8" fmla="*/ 956872 h 6095979"/>
              <a:gd name="connsiteX9" fmla="*/ 1573832 w 5948806"/>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0" name="Freeform: Shape 74">
            <a:extLst>
              <a:ext uri="{FF2B5EF4-FFF2-40B4-BE49-F238E27FC236}">
                <a16:creationId xmlns:a16="http://schemas.microsoft.com/office/drawing/2014/main" id="{A3BFB3E6-2D9E-4A5C-826F-44A91F597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6146" name="Picture 2" descr="Stahl's.comp">
            <a:extLst>
              <a:ext uri="{FF2B5EF4-FFF2-40B4-BE49-F238E27FC236}">
                <a16:creationId xmlns:a16="http://schemas.microsoft.com/office/drawing/2014/main" id="{A709AF8E-6921-4593-AE7F-03C9EEE7F3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999" y="3652831"/>
            <a:ext cx="3810001" cy="1076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3D9586E-9723-4D39-84F2-D5B234FC4D21}"/>
              </a:ext>
            </a:extLst>
          </p:cNvPr>
          <p:cNvSpPr>
            <a:spLocks noGrp="1"/>
          </p:cNvSpPr>
          <p:nvPr>
            <p:ph idx="1"/>
          </p:nvPr>
        </p:nvSpPr>
        <p:spPr>
          <a:xfrm>
            <a:off x="6858001" y="3048000"/>
            <a:ext cx="4572000" cy="3048001"/>
          </a:xfrm>
        </p:spPr>
        <p:txBody>
          <a:bodyPr>
            <a:normAutofit/>
          </a:bodyPr>
          <a:lstStyle/>
          <a:p>
            <a:r>
              <a:rPr lang="en-US" sz="2400"/>
              <a:t>Abnormal transverse crus arising from the antihelix of superior crus </a:t>
            </a:r>
          </a:p>
        </p:txBody>
      </p:sp>
      <p:sp>
        <p:nvSpPr>
          <p:cNvPr id="2" name="Title 1">
            <a:extLst>
              <a:ext uri="{FF2B5EF4-FFF2-40B4-BE49-F238E27FC236}">
                <a16:creationId xmlns:a16="http://schemas.microsoft.com/office/drawing/2014/main" id="{9CA502B6-85E5-4BCB-B281-A4392D54F628}"/>
              </a:ext>
            </a:extLst>
          </p:cNvPr>
          <p:cNvSpPr>
            <a:spLocks noGrp="1"/>
          </p:cNvSpPr>
          <p:nvPr>
            <p:ph type="title"/>
          </p:nvPr>
        </p:nvSpPr>
        <p:spPr>
          <a:xfrm>
            <a:off x="6858000" y="1523990"/>
            <a:ext cx="4572000" cy="1524010"/>
          </a:xfrm>
        </p:spPr>
        <p:txBody>
          <a:bodyPr anchor="t">
            <a:normAutofit/>
          </a:bodyPr>
          <a:lstStyle/>
          <a:p>
            <a:r>
              <a:rPr lang="en-US" sz="3200"/>
              <a:t>Stahl’s ear deformity </a:t>
            </a:r>
          </a:p>
        </p:txBody>
      </p:sp>
    </p:spTree>
    <p:extLst>
      <p:ext uri="{BB962C8B-B14F-4D97-AF65-F5344CB8AC3E}">
        <p14:creationId xmlns:p14="http://schemas.microsoft.com/office/powerpoint/2010/main" val="291970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80" name="Rectangle 7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4">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77" name="Group 76">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78" name="Freeform: Shape 77">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79" name="Freeform: Shape 78">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2" name="Title 1">
            <a:extLst>
              <a:ext uri="{FF2B5EF4-FFF2-40B4-BE49-F238E27FC236}">
                <a16:creationId xmlns:a16="http://schemas.microsoft.com/office/drawing/2014/main" id="{F38C24C6-EFBC-417C-805F-170495B36787}"/>
              </a:ext>
            </a:extLst>
          </p:cNvPr>
          <p:cNvSpPr>
            <a:spLocks noGrp="1"/>
          </p:cNvSpPr>
          <p:nvPr>
            <p:ph type="title"/>
          </p:nvPr>
        </p:nvSpPr>
        <p:spPr>
          <a:xfrm>
            <a:off x="762000" y="1524000"/>
            <a:ext cx="3048000" cy="4572000"/>
          </a:xfrm>
        </p:spPr>
        <p:txBody>
          <a:bodyPr anchor="t">
            <a:normAutofit/>
          </a:bodyPr>
          <a:lstStyle/>
          <a:p>
            <a:r>
              <a:rPr lang="en-US" sz="3200" dirty="0"/>
              <a:t>Mixed Deformity </a:t>
            </a:r>
          </a:p>
        </p:txBody>
      </p:sp>
      <p:pic>
        <p:nvPicPr>
          <p:cNvPr id="4" name="Picture 4" descr="mixed.comp">
            <a:extLst>
              <a:ext uri="{FF2B5EF4-FFF2-40B4-BE49-F238E27FC236}">
                <a16:creationId xmlns:a16="http://schemas.microsoft.com/office/drawing/2014/main" id="{A0A6516D-6603-4829-AA0F-219E89D8D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0999"/>
            <a:ext cx="3149600"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1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9918C8CD-0035-45EE-9E87-19D8692C410E}"/>
              </a:ext>
            </a:extLst>
          </p:cNvPr>
          <p:cNvSpPr>
            <a:spLocks noGrp="1"/>
          </p:cNvSpPr>
          <p:nvPr>
            <p:ph idx="1"/>
          </p:nvPr>
        </p:nvSpPr>
        <p:spPr>
          <a:xfrm>
            <a:off x="762000" y="2286000"/>
            <a:ext cx="5334000" cy="3810001"/>
          </a:xfrm>
        </p:spPr>
        <p:txBody>
          <a:bodyPr>
            <a:normAutofit/>
          </a:bodyPr>
          <a:lstStyle/>
          <a:p>
            <a:r>
              <a:rPr lang="en-US" sz="2400" dirty="0"/>
              <a:t>Prominence of ear lobe generally due to cartilaginous problems –</a:t>
            </a:r>
          </a:p>
          <a:p>
            <a:pPr lvl="1"/>
            <a:r>
              <a:rPr lang="en-US" sz="2000" dirty="0"/>
              <a:t>inward tilting of antitragus</a:t>
            </a:r>
          </a:p>
          <a:p>
            <a:pPr lvl="1"/>
            <a:r>
              <a:rPr lang="en-US" sz="2000" dirty="0"/>
              <a:t>overgrowth of posterior </a:t>
            </a:r>
            <a:r>
              <a:rPr lang="en-US" sz="2000" dirty="0" err="1"/>
              <a:t>conchal</a:t>
            </a:r>
            <a:r>
              <a:rPr lang="en-US" sz="2000" dirty="0"/>
              <a:t> wall</a:t>
            </a:r>
          </a:p>
          <a:p>
            <a:pPr lvl="1"/>
            <a:r>
              <a:rPr lang="en-US" sz="2000" dirty="0"/>
              <a:t>increased </a:t>
            </a:r>
            <a:r>
              <a:rPr lang="en-US" sz="2000" dirty="0" err="1"/>
              <a:t>conchal</a:t>
            </a:r>
            <a:r>
              <a:rPr lang="en-US" sz="2000" dirty="0"/>
              <a:t>-mastoid angle </a:t>
            </a:r>
          </a:p>
        </p:txBody>
      </p:sp>
      <p:sp>
        <p:nvSpPr>
          <p:cNvPr id="2" name="Title 1">
            <a:extLst>
              <a:ext uri="{FF2B5EF4-FFF2-40B4-BE49-F238E27FC236}">
                <a16:creationId xmlns:a16="http://schemas.microsoft.com/office/drawing/2014/main" id="{30104827-C054-4EE2-9BD4-24ED0BD7F337}"/>
              </a:ext>
            </a:extLst>
          </p:cNvPr>
          <p:cNvSpPr>
            <a:spLocks noGrp="1"/>
          </p:cNvSpPr>
          <p:nvPr>
            <p:ph type="title"/>
          </p:nvPr>
        </p:nvSpPr>
        <p:spPr>
          <a:xfrm>
            <a:off x="762000" y="762000"/>
            <a:ext cx="5334000" cy="1524000"/>
          </a:xfrm>
        </p:spPr>
        <p:txBody>
          <a:bodyPr>
            <a:normAutofit/>
          </a:bodyPr>
          <a:lstStyle/>
          <a:p>
            <a:r>
              <a:rPr lang="en-US" sz="3200" dirty="0"/>
              <a:t>Lobule Deformity  </a:t>
            </a:r>
          </a:p>
        </p:txBody>
      </p:sp>
      <p:pic>
        <p:nvPicPr>
          <p:cNvPr id="8194" name="Picture 2" descr="Prominent Ear Lobe">
            <a:extLst>
              <a:ext uri="{FF2B5EF4-FFF2-40B4-BE49-F238E27FC236}">
                <a16:creationId xmlns:a16="http://schemas.microsoft.com/office/drawing/2014/main" id="{9A3F557E-9D55-48F0-9760-95797F8AEB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000" y="771525"/>
            <a:ext cx="508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71240"/>
      </p:ext>
    </p:extLst>
  </p:cSld>
  <p:clrMapOvr>
    <a:masterClrMapping/>
  </p:clrMapOvr>
</p:sld>
</file>

<file path=ppt/theme/theme1.xml><?xml version="1.0" encoding="utf-8"?>
<a:theme xmlns:a="http://schemas.openxmlformats.org/drawingml/2006/main" name="PebbleVTI">
  <a:themeElements>
    <a:clrScheme name="AnalogousFromLightSeed_2SEEDS">
      <a:dk1>
        <a:srgbClr val="000000"/>
      </a:dk1>
      <a:lt1>
        <a:srgbClr val="FFFFFF"/>
      </a:lt1>
      <a:dk2>
        <a:srgbClr val="41242C"/>
      </a:dk2>
      <a:lt2>
        <a:srgbClr val="E2E8E6"/>
      </a:lt2>
      <a:accent1>
        <a:srgbClr val="C87089"/>
      </a:accent1>
      <a:accent2>
        <a:srgbClr val="D28ABC"/>
      </a:accent2>
      <a:accent3>
        <a:srgbClr val="D2948A"/>
      </a:accent3>
      <a:accent4>
        <a:srgbClr val="64B27F"/>
      </a:accent4>
      <a:accent5>
        <a:srgbClr val="72AEA0"/>
      </a:accent5>
      <a:accent6>
        <a:srgbClr val="66AEBF"/>
      </a:accent6>
      <a:hlink>
        <a:srgbClr val="568F7F"/>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5</TotalTime>
  <Words>393</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Avenir Next LT Pro Light</vt:lpstr>
      <vt:lpstr>Sitka Subheading</vt:lpstr>
      <vt:lpstr>PebbleVTI</vt:lpstr>
      <vt:lpstr>Earwells</vt:lpstr>
      <vt:lpstr>Treatment of ear deformities in Infants </vt:lpstr>
      <vt:lpstr>Prominent Ear </vt:lpstr>
      <vt:lpstr>Lidding Deformity </vt:lpstr>
      <vt:lpstr>Conchal Crus Deformity </vt:lpstr>
      <vt:lpstr>Helical Rim Deformity</vt:lpstr>
      <vt:lpstr>Stahl’s ear deformity </vt:lpstr>
      <vt:lpstr>Mixed Deformity </vt:lpstr>
      <vt:lpstr>Lobule Deformity  </vt:lpstr>
      <vt:lpstr>Cup ear malformation </vt:lpstr>
      <vt:lpstr>Constricted ear malformation </vt:lpstr>
      <vt:lpstr>Cryptotia Malforation </vt:lpstr>
      <vt:lpstr>Pre-Procedure- Communication with parents</vt:lpstr>
      <vt:lpstr>Pre and During Procedure- Parent instructions </vt:lpstr>
      <vt:lpstr>Post Procedure- Parent instructions </vt:lpstr>
      <vt:lpstr>Post Procedure- Parent Instructions </vt:lpstr>
      <vt:lpstr>Procedure </vt:lpstr>
      <vt:lpstr>Before and Afters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Earwells</dc:title>
  <dc:creator>Suzanne Strand</dc:creator>
  <cp:lastModifiedBy>Jeffrey M. Baird</cp:lastModifiedBy>
  <cp:revision>1</cp:revision>
  <dcterms:created xsi:type="dcterms:W3CDTF">2020-11-06T06:33:14Z</dcterms:created>
  <dcterms:modified xsi:type="dcterms:W3CDTF">2020-11-06T17:40:50Z</dcterms:modified>
</cp:coreProperties>
</file>